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30267275" cy="42793920"/>
  <p:notesSz cx="7004050" cy="9290050"/>
  <p:defaultTextStyle>
    <a:defPPr>
      <a:defRPr lang="en-US"/>
    </a:defPPr>
    <a:lvl1pPr marL="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4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49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73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898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22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47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71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796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9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9" autoAdjust="0"/>
    <p:restoredTop sz="94676" autoAdjust="0"/>
  </p:normalViewPr>
  <p:slideViewPr>
    <p:cSldViewPr showGuides="1">
      <p:cViewPr varScale="1">
        <p:scale>
          <a:sx n="14" d="100"/>
          <a:sy n="14" d="100"/>
        </p:scale>
        <p:origin x="-3480" y="-258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426517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0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1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1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62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02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43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383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24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sz="6000" dirty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  <a:endParaRPr lang="en-US" sz="6000" baseline="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88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8“-10” wide on your printed poster.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spcBef>
                <a:spcPts val="0"/>
              </a:spcBef>
              <a:spcAft>
                <a:spcPts val="2280"/>
              </a:spcAft>
            </a:pPr>
            <a:br>
              <a:rPr lang="en-US" sz="44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[This sidebar area does not print.]</a:t>
            </a:r>
            <a:endParaRPr lang="en-US" sz="44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0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1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1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62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02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43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383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24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the newer versions of PowerPoint.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drop-down list.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Printing Your Poster:</a:t>
              </a:r>
              <a:endParaRPr lang="en-US" sz="88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 and Canada:  1-800-790-4001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Email: info@genigraphics.com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[This sidebar area does not print.]</a:t>
              </a:r>
              <a:endParaRPr lang="en-US" sz="4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1713754"/>
            <a:ext cx="27240548" cy="7132373"/>
          </a:xfrm>
          <a:prstGeom prst="rect">
            <a:avLst/>
          </a:prstGeom>
        </p:spPr>
        <p:txBody>
          <a:bodyPr vert="horz" lIns="417456" tIns="208727" rIns="417456" bIns="20872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9985326"/>
            <a:ext cx="27240548" cy="28242219"/>
          </a:xfrm>
          <a:prstGeom prst="rect">
            <a:avLst/>
          </a:prstGeom>
        </p:spPr>
        <p:txBody>
          <a:bodyPr vert="horz" lIns="417456" tIns="208727" rIns="417456" bIns="2087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2"/>
            <a:ext cx="9584637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4174490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4975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995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29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265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424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0165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7410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4655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1900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24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49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173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898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622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347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071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796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673979"/>
            <a:ext cx="21117102" cy="203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o-RO" altLang="en-US" sz="7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Motion Estimation Stereo Sequences</a:t>
            </a:r>
            <a:endParaRPr lang="ro-RO" altLang="en-US" sz="76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4541591" y="2575584"/>
            <a:ext cx="21117102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o-RO" alt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Bran Ioana Andreea, Rață Mihai Gabriel</a:t>
            </a:r>
            <a:endParaRPr lang="ro-RO" alt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ro-RO" alt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Universitatea Tehnică Gheorghe Asachi Iași</a:t>
            </a:r>
            <a:endParaRPr lang="ro-RO" alt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755" y="39837360"/>
            <a:ext cx="13451840" cy="1162685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975" indent="-434975">
              <a:buFont typeface="+mj-lt"/>
              <a:buAutoNum type="arabicPeriod"/>
            </a:pPr>
            <a:r>
              <a:rPr lang="en-US" sz="1600" dirty="0"/>
              <a:t> Farnebäck, G. "Two-Frame Motion Estimation Based on Polynomial Expansion". International Conference on Image Processing, 2003.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Hartley, R., &amp; Zisserman, A. "Multiple View Geometry in Computer Vision". Cambridge University Press, 2004.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Minichino, J., &amp; Howse, J. "An Introduction to Computer Vision and OpenCV".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OpenCV Documentation: https://docs.opencv.org/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340803" y="38466043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  <a:endParaRPr lang="en-US" sz="5400" b="1" dirty="0"/>
          </a:p>
        </p:txBody>
      </p:sp>
      <p:sp>
        <p:nvSpPr>
          <p:cNvPr id="33" name="Rectangle 32"/>
          <p:cNvSpPr/>
          <p:nvPr/>
        </p:nvSpPr>
        <p:spPr>
          <a:xfrm>
            <a:off x="1875190" y="6240903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</a:t>
            </a:r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ere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46605" y="6690360"/>
            <a:ext cx="12462510" cy="744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Metode de implementare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248544" y="30617994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Concluzii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50720" y="27376120"/>
            <a:ext cx="9279255" cy="7912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</a:t>
            </a:r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zultate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33"/>
          <p:cNvSpPr/>
          <p:nvPr/>
        </p:nvSpPr>
        <p:spPr>
          <a:xfrm>
            <a:off x="1874520" y="14919960"/>
            <a:ext cx="8270875" cy="8915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Limit</a:t>
            </a:r>
            <a:r>
              <a:rPr lang="ro-RO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ări</a:t>
            </a:r>
            <a:endParaRPr lang="ro-RO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Box 194"/>
          <p:cNvSpPr txBox="1">
            <a:spLocks noChangeArrowheads="1"/>
          </p:cNvSpPr>
          <p:nvPr/>
        </p:nvSpPr>
        <p:spPr bwMode="auto">
          <a:xfrm>
            <a:off x="2255520" y="28242895"/>
            <a:ext cx="9493250" cy="58451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941830" y="28178760"/>
            <a:ext cx="9335135" cy="5450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dirty="0">
                <a:latin typeface="Calibri" panose="020F0502020204030204" pitchFamily="34" charset="0"/>
              </a:rPr>
              <a:t>Proiectul a arătat că poate detecta și urmări obiectele în mișcare folosind fluxul optic și filtrul Kalman. În cazurile de mișcare clară și rapidă, sistemul estimează</a:t>
            </a:r>
            <a:r>
              <a:rPr lang="ro-RO" altLang="en-US" sz="3000" dirty="0">
                <a:latin typeface="Calibri" panose="020F0502020204030204" pitchFamily="34" charset="0"/>
              </a:rPr>
              <a:t> destul de precis</a:t>
            </a:r>
            <a:r>
              <a:rPr lang="en-US" sz="3000" dirty="0">
                <a:latin typeface="Calibri" panose="020F0502020204030204" pitchFamily="34" charset="0"/>
              </a:rPr>
              <a:t> direcția</a:t>
            </a:r>
            <a:r>
              <a:rPr lang="ro-RO" altLang="en-US" sz="3000" dirty="0">
                <a:latin typeface="Calibri" panose="020F0502020204030204" pitchFamily="34" charset="0"/>
              </a:rPr>
              <a:t>.</a:t>
            </a:r>
            <a:r>
              <a:rPr lang="en-US" sz="3000" dirty="0">
                <a:latin typeface="Calibri" panose="020F0502020204030204" pitchFamily="34" charset="0"/>
              </a:rPr>
              <a:t> Zonele în mișcare sunt corect identificate și direcția este afișată în timp real. Performanța algoritmului a fost stabilă pe un fundal static, cu o viteză de procesare adecvată, astfel încât să nu apară întârzieri notabile. Totuși, mișcările foarte lente sau schimbările bruște de lumină au redus precizia în anumite situații </a:t>
            </a:r>
            <a:endParaRPr lang="en-US" sz="3000" dirty="0">
              <a:latin typeface="Calibri" panose="020F0502020204030204" pitchFamily="34" charset="0"/>
            </a:endParaRPr>
          </a:p>
        </p:txBody>
      </p:sp>
      <p:pic>
        <p:nvPicPr>
          <p:cNvPr id="19" name="Content Placeholder 18" descr="Logo-tuias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735" y="518160"/>
            <a:ext cx="2838450" cy="3810000"/>
          </a:xfrm>
          <a:prstGeom prst="rect">
            <a:avLst/>
          </a:prstGeom>
        </p:spPr>
      </p:pic>
      <p:pic>
        <p:nvPicPr>
          <p:cNvPr id="20" name="Content Placeholder 15" descr="Logo-tuias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8755" y="822960"/>
            <a:ext cx="2838450" cy="3810000"/>
          </a:xfrm>
          <a:prstGeom prst="rect">
            <a:avLst/>
          </a:prstGeom>
        </p:spPr>
      </p:pic>
      <p:sp>
        <p:nvSpPr>
          <p:cNvPr id="7" name="Text Box 194"/>
          <p:cNvSpPr txBox="1">
            <a:spLocks noChangeArrowheads="1"/>
          </p:cNvSpPr>
          <p:nvPr/>
        </p:nvSpPr>
        <p:spPr bwMode="auto">
          <a:xfrm>
            <a:off x="14981555" y="8214360"/>
            <a:ext cx="12519660" cy="661289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4676755" y="7452360"/>
            <a:ext cx="12532360" cy="695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Preluare și procesare cadre</a:t>
            </a:r>
            <a:r>
              <a:rPr lang="en-US" sz="3000" dirty="0">
                <a:latin typeface="Calibri" panose="020F0502020204030204" pitchFamily="34" charset="0"/>
              </a:rPr>
              <a:t> : Capturare cadre în timp real, convertirea acestora in grayscale și aplicarea unui filtru gaussian pentru a reduce zgomotul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Detectarea mișcării </a:t>
            </a:r>
            <a:r>
              <a:rPr lang="en-US" sz="3000" dirty="0">
                <a:latin typeface="Calibri" panose="020F0502020204030204" pitchFamily="34" charset="0"/>
              </a:rPr>
              <a:t>: Fundal actualizat constant. Creare mască binară ce identifică zonele în mișcare. Filtrarea măștii folosind operații morfologice ( eroziune și dilatare ) pentru a reduce zgomotul.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Estimarea direcției folosind fluxul optic</a:t>
            </a:r>
            <a:r>
              <a:rPr lang="en-US" sz="3000" dirty="0">
                <a:latin typeface="Calibri" panose="020F0502020204030204" pitchFamily="34" charset="0"/>
              </a:rPr>
              <a:t> : Folosind metoda Farneback se calculează deplasarea între 2 cadre consecutive. Componentele mișcării ( x și y) sunt mediate pentru a identifica mișcarea predominantă.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Filtrarea mișcării </a:t>
            </a:r>
            <a:r>
              <a:rPr lang="en-US" sz="3000" dirty="0">
                <a:latin typeface="Calibri" panose="020F0502020204030204" pitchFamily="34" charset="0"/>
              </a:rPr>
              <a:t>: Folosinf filtrul Kalman se filtrează mișcarea pentru a putea reduce zgomotul și a prezice viitoarea mișcare pe baza datelor actuale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Afișare rezultate</a:t>
            </a:r>
            <a:r>
              <a:rPr lang="en-US" sz="3000" dirty="0">
                <a:latin typeface="Calibri" panose="020F0502020204030204" pitchFamily="34" charset="0"/>
              </a:rPr>
              <a:t> : Direcția mișcării este determinată pe baza unghiului vectorului de mișcare</a:t>
            </a:r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0" name="Text Box 194"/>
          <p:cNvSpPr txBox="1">
            <a:spLocks noChangeArrowheads="1"/>
          </p:cNvSpPr>
          <p:nvPr/>
        </p:nvSpPr>
        <p:spPr bwMode="auto">
          <a:xfrm>
            <a:off x="2534920" y="7200265"/>
            <a:ext cx="8070850" cy="5156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1" name="Text Box 190"/>
          <p:cNvSpPr txBox="1">
            <a:spLocks noChangeArrowheads="1"/>
          </p:cNvSpPr>
          <p:nvPr/>
        </p:nvSpPr>
        <p:spPr bwMode="auto">
          <a:xfrm>
            <a:off x="2103755" y="7117080"/>
            <a:ext cx="8245475" cy="4938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en-US" sz="30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Acest proiect se concentrează pe estimarea mișcării, o tehnică utilizată pentru a analiza mișcarea obiectelor în medii tridimensionale. Acest proces are aplicații variate, inclusiv în robotică, vehicule autonome și realitate augmentată.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o-RO" alt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Obiectivul principal al proiectului este detectarea obiectelor în mișcare, segmentarea lor și determinarea direcției de deplasare, utilizând fluxul opti</a:t>
            </a:r>
            <a:r>
              <a:rPr lang="ro-RO" altLang="en-US" sz="3000" dirty="0">
                <a:latin typeface="Times New Roman" panose="02020603050405020304" charset="0"/>
                <a:cs typeface="Times New Roman" panose="02020603050405020304" charset="0"/>
              </a:rPr>
              <a:t>c.</a:t>
            </a:r>
            <a:endParaRPr lang="ro-RO" altLang="en-US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computer-vision-icon-in-illustration-vector__1_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0000">
            <a:off x="850900" y="5151755"/>
            <a:ext cx="2670810" cy="2670810"/>
          </a:xfrm>
          <a:prstGeom prst="rect">
            <a:avLst/>
          </a:prstGeom>
        </p:spPr>
      </p:pic>
      <p:sp>
        <p:nvSpPr>
          <p:cNvPr id="16" name="Text Box 194"/>
          <p:cNvSpPr txBox="1">
            <a:spLocks noChangeArrowheads="1"/>
          </p:cNvSpPr>
          <p:nvPr/>
        </p:nvSpPr>
        <p:spPr bwMode="auto">
          <a:xfrm>
            <a:off x="2636520" y="16062960"/>
            <a:ext cx="8070850" cy="86677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6" name="Text Box 190"/>
          <p:cNvSpPr txBox="1">
            <a:spLocks noChangeArrowheads="1"/>
          </p:cNvSpPr>
          <p:nvPr/>
        </p:nvSpPr>
        <p:spPr bwMode="auto">
          <a:xfrm>
            <a:off x="1874520" y="15743555"/>
            <a:ext cx="8347710" cy="8514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b="1" dirty="0">
                <a:latin typeface="+mn-lt"/>
              </a:rPr>
              <a:t>Sensibilitate la iluminare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Algoritmul poate fi afectat de schimbările bruște ale iluminării, ceea ce duce la detectarea greșită a mișcării.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Mișcări lente sau complexe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Mișcările foarte lente sau cele care implică rotații complexe pot fi dificil de detectat și interpretat corect.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Fundal dinamic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În scenarii cu fundaluri foarte aglomerate sau în mișcare (de exemplu, mulțimi de oameni), metoda poate genera erori.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Precizie limitată a filtrului Kalman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Filtrul Kalman simplificat folosit funcționează bine pentru traiectorii liniare sau aproape liniare, dar poate fi mai puțin eficient pentru mișcări haotice.</a:t>
            </a:r>
            <a:endParaRPr lang="en-US" sz="3000" dirty="0">
              <a:latin typeface="+mn-lt"/>
            </a:endParaRPr>
          </a:p>
        </p:txBody>
      </p:sp>
      <p:sp>
        <p:nvSpPr>
          <p:cNvPr id="17" name="Text Box 194"/>
          <p:cNvSpPr txBox="1">
            <a:spLocks noChangeArrowheads="1"/>
          </p:cNvSpPr>
          <p:nvPr/>
        </p:nvSpPr>
        <p:spPr bwMode="auto">
          <a:xfrm>
            <a:off x="19893280" y="31683960"/>
            <a:ext cx="7985125" cy="423354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19248544" y="31531766"/>
            <a:ext cx="8407576" cy="40398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dirty="0">
                <a:latin typeface="Calibri" panose="020F0502020204030204" pitchFamily="34" charset="0"/>
              </a:rPr>
              <a:t>Sistemul propus este o soluție eficientă pentru estimarea mișcării în timp real </a:t>
            </a:r>
            <a:r>
              <a:rPr lang="ro-RO" altLang="en-US" sz="3000" dirty="0">
                <a:latin typeface="Calibri" panose="020F0502020204030204" pitchFamily="34" charset="0"/>
              </a:rPr>
              <a:t>.</a:t>
            </a:r>
            <a:r>
              <a:rPr lang="en-US" sz="3000" dirty="0">
                <a:latin typeface="Calibri" panose="020F0502020204030204" pitchFamily="34" charset="0"/>
              </a:rPr>
              <a:t>Filtrul Kalman s-a dovedit util în reducerea zgomotului și îmbunătățirea acurateței predicțiilor mișcării. Totuși, integrarea unor tehnici suplimentare pentru a gestiona variațiile de iluminare și fundalurile dinamice ar putea face sistemul mai robust și mai aplicabil în situații complexe.</a:t>
            </a:r>
            <a:endParaRPr lang="en-US" sz="3000" dirty="0">
              <a:latin typeface="Calibri" panose="020F0502020204030204" pitchFamily="34" charset="0"/>
            </a:endParaRPr>
          </a:p>
        </p:txBody>
      </p:sp>
      <p:pic>
        <p:nvPicPr>
          <p:cNvPr id="29" name="Picture 28" descr="s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120" y="15986760"/>
            <a:ext cx="8129270" cy="3102610"/>
          </a:xfrm>
          <a:prstGeom prst="rect">
            <a:avLst/>
          </a:prstGeom>
        </p:spPr>
      </p:pic>
      <p:pic>
        <p:nvPicPr>
          <p:cNvPr id="30" name="Picture 29" descr="dreap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680" y="15967075"/>
            <a:ext cx="8295005" cy="3316605"/>
          </a:xfrm>
          <a:prstGeom prst="rect">
            <a:avLst/>
          </a:prstGeom>
        </p:spPr>
      </p:pic>
      <p:pic>
        <p:nvPicPr>
          <p:cNvPr id="31" name="Picture 30" descr="j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3965" y="20268565"/>
            <a:ext cx="8290560" cy="3345180"/>
          </a:xfrm>
          <a:prstGeom prst="rect">
            <a:avLst/>
          </a:prstGeom>
        </p:spPr>
      </p:pic>
      <p:pic>
        <p:nvPicPr>
          <p:cNvPr id="32" name="Picture 31" descr="stang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755" y="20156805"/>
            <a:ext cx="8186420" cy="3416935"/>
          </a:xfrm>
          <a:prstGeom prst="rect">
            <a:avLst/>
          </a:prstGeom>
        </p:spPr>
      </p:pic>
      <p:pic>
        <p:nvPicPr>
          <p:cNvPr id="35" name="Picture 34" descr="station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2155" y="24978360"/>
            <a:ext cx="9229090" cy="368046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12099925" y="1939290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1. Directia: sus</a:t>
            </a:r>
            <a:endParaRPr lang="en-US" altLang="en-GB" sz="2400" b="1"/>
          </a:p>
        </p:txBody>
      </p:sp>
      <p:sp>
        <p:nvSpPr>
          <p:cNvPr id="38" name="Text Box 37"/>
          <p:cNvSpPr txBox="1"/>
          <p:nvPr/>
        </p:nvSpPr>
        <p:spPr>
          <a:xfrm>
            <a:off x="21602065" y="1964436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2. Directia: dreapta</a:t>
            </a:r>
            <a:endParaRPr lang="en-US" altLang="en-GB" sz="2400" b="1"/>
          </a:p>
        </p:txBody>
      </p:sp>
      <p:sp>
        <p:nvSpPr>
          <p:cNvPr id="39" name="Text Box 38"/>
          <p:cNvSpPr txBox="1"/>
          <p:nvPr/>
        </p:nvSpPr>
        <p:spPr>
          <a:xfrm>
            <a:off x="12009120" y="24111585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3. Directia: stanga</a:t>
            </a:r>
            <a:endParaRPr lang="en-US" altLang="en-GB" sz="2400" b="1"/>
          </a:p>
        </p:txBody>
      </p:sp>
      <p:sp>
        <p:nvSpPr>
          <p:cNvPr id="40" name="Text Box 39"/>
          <p:cNvSpPr txBox="1"/>
          <p:nvPr/>
        </p:nvSpPr>
        <p:spPr>
          <a:xfrm>
            <a:off x="21569680" y="2433066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4. Directia: jos</a:t>
            </a:r>
            <a:endParaRPr lang="en-US" altLang="en-GB" sz="2400" b="1"/>
          </a:p>
        </p:txBody>
      </p:sp>
      <p:sp>
        <p:nvSpPr>
          <p:cNvPr id="41" name="Text Box 40"/>
          <p:cNvSpPr txBox="1"/>
          <p:nvPr/>
        </p:nvSpPr>
        <p:spPr>
          <a:xfrm>
            <a:off x="15972155" y="2922143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5. Directia: stationar</a:t>
            </a:r>
            <a:endParaRPr lang="en-US" altLang="en-GB" sz="2400" b="1"/>
          </a:p>
        </p:txBody>
      </p:sp>
      <p:pic>
        <p:nvPicPr>
          <p:cNvPr id="42" name="Picture 41" descr="poster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" y="25123775"/>
            <a:ext cx="2240915" cy="2240915"/>
          </a:xfrm>
          <a:prstGeom prst="rect">
            <a:avLst/>
          </a:prstGeom>
        </p:spPr>
      </p:pic>
      <p:pic>
        <p:nvPicPr>
          <p:cNvPr id="43" name="Picture 42" descr="poster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2155" y="5623560"/>
            <a:ext cx="1950720" cy="1950720"/>
          </a:xfrm>
          <a:prstGeom prst="rect">
            <a:avLst/>
          </a:prstGeom>
        </p:spPr>
      </p:pic>
      <p:pic>
        <p:nvPicPr>
          <p:cNvPr id="44" name="Picture 43" descr="poster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8070" y="29842460"/>
            <a:ext cx="6077585" cy="6077585"/>
          </a:xfrm>
          <a:prstGeom prst="rect">
            <a:avLst/>
          </a:prstGeom>
        </p:spPr>
      </p:pic>
      <p:pic>
        <p:nvPicPr>
          <p:cNvPr id="46" name="Picture 45" descr="poster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01320" y="25278080"/>
            <a:ext cx="3047365" cy="3047365"/>
          </a:xfrm>
          <a:prstGeom prst="rect">
            <a:avLst/>
          </a:prstGeom>
        </p:spPr>
      </p:pic>
      <p:pic>
        <p:nvPicPr>
          <p:cNvPr id="48" name="Picture 47" descr="poster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9520" y="11948160"/>
            <a:ext cx="2435860" cy="2435860"/>
          </a:xfrm>
          <a:prstGeom prst="rect">
            <a:avLst/>
          </a:prstGeom>
        </p:spPr>
      </p:pic>
      <p:sp>
        <p:nvSpPr>
          <p:cNvPr id="51" name="Text Box 50"/>
          <p:cNvSpPr txBox="1"/>
          <p:nvPr/>
        </p:nvSpPr>
        <p:spPr>
          <a:xfrm>
            <a:off x="927735" y="35089465"/>
            <a:ext cx="1430210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----------------------------------------</a:t>
            </a:r>
            <a:endParaRPr lang="en-US" altLang="en-GB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3322320" y="25359360"/>
            <a:ext cx="1430210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19893280" y="29016960"/>
            <a:ext cx="94595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3920" y="12862560"/>
            <a:ext cx="94595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2F2F2"/>
      </a:lt1>
      <a:dk2>
        <a:srgbClr val="800080"/>
      </a:dk2>
      <a:lt2>
        <a:srgbClr val="F2F2F2"/>
      </a:lt2>
      <a:accent1>
        <a:srgbClr val="B3A2C7"/>
      </a:accent1>
      <a:accent2>
        <a:srgbClr val="C0504D"/>
      </a:accent2>
      <a:accent3>
        <a:srgbClr val="F2F2F2"/>
      </a:accent3>
      <a:accent4>
        <a:srgbClr val="8064A2"/>
      </a:accent4>
      <a:accent5>
        <a:srgbClr val="F2F2F2"/>
      </a:accent5>
      <a:accent6>
        <a:srgbClr val="F79646"/>
      </a:accent6>
      <a:hlink>
        <a:srgbClr val="40315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Presentation</Application>
  <PresentationFormat>Custom</PresentationFormat>
  <Paragraphs>61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Calibri</vt:lpstr>
      <vt:lpstr>Times New Roman</vt:lpstr>
      <vt:lpstr>Cambria Math</vt:lpstr>
      <vt:lpstr>Microsoft YaHei</vt:lpstr>
      <vt:lpstr>Arial Unicode MS</vt:lpstr>
      <vt:lpstr>Office Theme</vt:lpstr>
      <vt:lpstr>PowerPoint 演示文稿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
www.genigraphics.com
1-800-790-4001</dc:description>
  <cp:lastModifiedBy>BRAN IOANA ANDREEA</cp:lastModifiedBy>
  <cp:revision>66</cp:revision>
  <cp:lastPrinted>2013-02-12T02:21:00Z</cp:lastPrinted>
  <dcterms:created xsi:type="dcterms:W3CDTF">2013-02-10T21:14:00Z</dcterms:created>
  <dcterms:modified xsi:type="dcterms:W3CDTF">2025-01-08T17:43:46Z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18AC5D2349BB426E89E6EA01A8B6F410_13</vt:lpwstr>
  </property>
  <property fmtid="{D5CDD505-2E9C-101B-9397-08002B2CF9AE}" pid="3" name="KSOProductBuildVer">
    <vt:lpwstr>2057-12.2.0.18639</vt:lpwstr>
  </property>
</Properties>
</file>